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1421" y="195580"/>
            <a:ext cx="5201157" cy="1242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5580"/>
            <a:ext cx="7696199" cy="1838965"/>
          </a:xfrm>
        </p:spPr>
        <p:txBody>
          <a:bodyPr/>
          <a:lstStyle/>
          <a:p>
            <a:r>
              <a:rPr lang="vi-VN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 HUỀ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553998"/>
          </a:xfrm>
        </p:spPr>
        <p:txBody>
          <a:bodyPr/>
          <a:lstStyle/>
          <a:p>
            <a:pPr algn="ctr"/>
            <a:endParaRPr lang="en-US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105835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542102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4C </a:t>
            </a:r>
          </a:p>
          <a:p>
            <a:pPr algn="ctr"/>
            <a:endParaRPr lang="vi-VN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30"/>
              </a:spcBef>
            </a:pPr>
            <a:r>
              <a:rPr spc="-300" dirty="0"/>
              <a:t>Thí </a:t>
            </a:r>
            <a:r>
              <a:rPr spc="-290" dirty="0"/>
              <a:t>nghiệm</a:t>
            </a:r>
            <a:r>
              <a:rPr spc="100" dirty="0"/>
              <a:t> </a:t>
            </a:r>
            <a:r>
              <a:rPr spc="-105" dirty="0"/>
              <a:t>4</a:t>
            </a:r>
            <a:r>
              <a:rPr b="0" spc="-105" dirty="0">
                <a:latin typeface="Arial"/>
                <a:cs typeface="Arial"/>
              </a:rPr>
              <a:t>:</a:t>
            </a:r>
          </a:p>
          <a:p>
            <a:pPr marL="6350" algn="ctr">
              <a:lnSpc>
                <a:spcPct val="100000"/>
              </a:lnSpc>
              <a:spcBef>
                <a:spcPts val="65"/>
              </a:spcBef>
            </a:pPr>
            <a:r>
              <a:rPr b="0" spc="-229" dirty="0">
                <a:latin typeface="Arial"/>
                <a:cs typeface="Arial"/>
              </a:rPr>
              <a:t>Dụng </a:t>
            </a:r>
            <a:r>
              <a:rPr b="0" spc="-220" dirty="0">
                <a:latin typeface="Arial"/>
                <a:cs typeface="Arial"/>
              </a:rPr>
              <a:t>cụ </a:t>
            </a:r>
            <a:r>
              <a:rPr b="0" spc="-15" dirty="0">
                <a:latin typeface="Arial"/>
                <a:cs typeface="Arial"/>
              </a:rPr>
              <a:t>thí </a:t>
            </a:r>
            <a:r>
              <a:rPr b="0" spc="-145" dirty="0">
                <a:latin typeface="Arial"/>
                <a:cs typeface="Arial"/>
              </a:rPr>
              <a:t>nghiệm</a:t>
            </a:r>
            <a:r>
              <a:rPr b="0" spc="-225" dirty="0">
                <a:latin typeface="Arial"/>
                <a:cs typeface="Arial"/>
              </a:rPr>
              <a:t> </a:t>
            </a:r>
            <a:r>
              <a:rPr b="0" spc="-180" dirty="0">
                <a:latin typeface="Arial"/>
                <a:cs typeface="Arial"/>
              </a:rPr>
              <a:t>gồm</a:t>
            </a:r>
          </a:p>
        </p:txBody>
      </p:sp>
      <p:sp>
        <p:nvSpPr>
          <p:cNvPr id="3" name="object 3"/>
          <p:cNvSpPr/>
          <p:nvPr/>
        </p:nvSpPr>
        <p:spPr>
          <a:xfrm>
            <a:off x="-228600" y="2133600"/>
            <a:ext cx="885825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2800" y="4191000"/>
            <a:ext cx="2667000" cy="253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2209800"/>
            <a:ext cx="6172200" cy="838200"/>
          </a:xfrm>
          <a:custGeom>
            <a:avLst/>
            <a:gdLst/>
            <a:ahLst/>
            <a:cxnLst/>
            <a:rect l="l" t="t" r="r" b="b"/>
            <a:pathLst>
              <a:path w="6172200" h="838200">
                <a:moveTo>
                  <a:pt x="0" y="838200"/>
                </a:moveTo>
                <a:lnTo>
                  <a:pt x="6172200" y="838200"/>
                </a:lnTo>
                <a:lnTo>
                  <a:pt x="6172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DF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8063" y="2217419"/>
            <a:ext cx="581152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-100" dirty="0">
                <a:latin typeface="Arial"/>
                <a:cs typeface="Arial"/>
              </a:rPr>
              <a:t>- </a:t>
            </a:r>
            <a:r>
              <a:rPr b="0" spc="-280" dirty="0">
                <a:latin typeface="Arial"/>
                <a:cs typeface="Arial"/>
              </a:rPr>
              <a:t>Nước </a:t>
            </a:r>
            <a:r>
              <a:rPr b="0" spc="-75" dirty="0">
                <a:latin typeface="Arial"/>
                <a:cs typeface="Arial"/>
              </a:rPr>
              <a:t>thấm </a:t>
            </a:r>
            <a:r>
              <a:rPr b="0" spc="-165" dirty="0">
                <a:latin typeface="Arial"/>
                <a:cs typeface="Arial"/>
              </a:rPr>
              <a:t>qua </a:t>
            </a:r>
            <a:r>
              <a:rPr b="0" spc="-5" dirty="0">
                <a:latin typeface="Arial"/>
                <a:cs typeface="Arial"/>
              </a:rPr>
              <a:t>một </a:t>
            </a:r>
            <a:r>
              <a:rPr b="0" spc="-250" dirty="0">
                <a:latin typeface="Arial"/>
                <a:cs typeface="Arial"/>
              </a:rPr>
              <a:t>số</a:t>
            </a:r>
            <a:r>
              <a:rPr b="0" spc="-445" dirty="0">
                <a:latin typeface="Arial"/>
                <a:cs typeface="Arial"/>
              </a:rPr>
              <a:t> </a:t>
            </a:r>
            <a:r>
              <a:rPr b="0" spc="-114" dirty="0">
                <a:latin typeface="Arial"/>
                <a:cs typeface="Arial"/>
              </a:rPr>
              <a:t>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00200"/>
            <a:ext cx="8229600" cy="1295400"/>
          </a:xfrm>
          <a:custGeom>
            <a:avLst/>
            <a:gdLst/>
            <a:ahLst/>
            <a:cxnLst/>
            <a:rect l="l" t="t" r="r" b="b"/>
            <a:pathLst>
              <a:path w="8229600" h="1295400">
                <a:moveTo>
                  <a:pt x="0" y="1295400"/>
                </a:moveTo>
                <a:lnTo>
                  <a:pt x="8229600" y="1295400"/>
                </a:lnTo>
                <a:lnTo>
                  <a:pt x="82296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FDF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1549780"/>
            <a:ext cx="7670800" cy="11760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b="0" spc="-100" dirty="0">
                <a:latin typeface="Arial"/>
                <a:cs typeface="Arial"/>
              </a:rPr>
              <a:t>- </a:t>
            </a:r>
            <a:r>
              <a:rPr b="0" spc="-280" dirty="0">
                <a:latin typeface="Arial"/>
                <a:cs typeface="Arial"/>
              </a:rPr>
              <a:t>Nước </a:t>
            </a:r>
            <a:r>
              <a:rPr b="0" spc="-250" dirty="0">
                <a:latin typeface="Arial"/>
                <a:cs typeface="Arial"/>
              </a:rPr>
              <a:t>chảy </a:t>
            </a:r>
            <a:r>
              <a:rPr b="0" dirty="0">
                <a:latin typeface="Arial"/>
                <a:cs typeface="Arial"/>
              </a:rPr>
              <a:t>từ </a:t>
            </a:r>
            <a:r>
              <a:rPr b="0" spc="-250" dirty="0">
                <a:latin typeface="Arial"/>
                <a:cs typeface="Arial"/>
              </a:rPr>
              <a:t>cao </a:t>
            </a:r>
            <a:r>
              <a:rPr b="0" spc="-190" dirty="0">
                <a:latin typeface="Arial"/>
                <a:cs typeface="Arial"/>
              </a:rPr>
              <a:t>xuống </a:t>
            </a:r>
            <a:r>
              <a:rPr b="0" spc="-70" dirty="0">
                <a:latin typeface="Arial"/>
                <a:cs typeface="Arial"/>
              </a:rPr>
              <a:t>thấp </a:t>
            </a:r>
            <a:r>
              <a:rPr b="0" spc="-275" dirty="0">
                <a:latin typeface="Arial"/>
                <a:cs typeface="Arial"/>
              </a:rPr>
              <a:t>và </a:t>
            </a:r>
            <a:r>
              <a:rPr b="0" spc="-140" dirty="0">
                <a:latin typeface="Arial"/>
                <a:cs typeface="Arial"/>
              </a:rPr>
              <a:t>lan  </a:t>
            </a:r>
            <a:r>
              <a:rPr b="0" spc="-170" dirty="0">
                <a:latin typeface="Arial"/>
                <a:cs typeface="Arial"/>
              </a:rPr>
              <a:t>ra </a:t>
            </a:r>
            <a:r>
              <a:rPr b="0" spc="-70" dirty="0">
                <a:latin typeface="Arial"/>
                <a:cs typeface="Arial"/>
              </a:rPr>
              <a:t>mọi</a:t>
            </a:r>
            <a:r>
              <a:rPr b="0" spc="-120" dirty="0">
                <a:latin typeface="Arial"/>
                <a:cs typeface="Arial"/>
              </a:rPr>
              <a:t> </a:t>
            </a:r>
            <a:r>
              <a:rPr b="0" spc="-175" dirty="0">
                <a:latin typeface="Arial"/>
                <a:cs typeface="Arial"/>
              </a:rPr>
              <a:t>phía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517649"/>
            <a:ext cx="8378825" cy="31445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767205">
              <a:lnSpc>
                <a:spcPct val="100000"/>
              </a:lnSpc>
              <a:spcBef>
                <a:spcPts val="830"/>
              </a:spcBef>
            </a:pPr>
            <a:r>
              <a:rPr sz="3200" b="1" spc="-265" dirty="0">
                <a:latin typeface="Arial"/>
                <a:cs typeface="Arial"/>
              </a:rPr>
              <a:t>Những </a:t>
            </a:r>
            <a:r>
              <a:rPr sz="3200" b="1" spc="-114" dirty="0">
                <a:latin typeface="Arial"/>
                <a:cs typeface="Arial"/>
              </a:rPr>
              <a:t>tính </a:t>
            </a:r>
            <a:r>
              <a:rPr sz="3200" b="1" spc="-204" dirty="0">
                <a:latin typeface="Arial"/>
                <a:cs typeface="Arial"/>
              </a:rPr>
              <a:t>chất </a:t>
            </a:r>
            <a:r>
              <a:rPr sz="3200" b="1" spc="-285" dirty="0">
                <a:latin typeface="Arial"/>
                <a:cs typeface="Arial"/>
              </a:rPr>
              <a:t>của</a:t>
            </a:r>
            <a:r>
              <a:rPr sz="3200" b="1" spc="-345" dirty="0">
                <a:latin typeface="Arial"/>
                <a:cs typeface="Arial"/>
              </a:rPr>
              <a:t> </a:t>
            </a:r>
            <a:r>
              <a:rPr sz="3200" b="1" spc="-235" dirty="0">
                <a:latin typeface="Arial"/>
                <a:cs typeface="Arial"/>
              </a:rPr>
              <a:t>nước</a:t>
            </a:r>
            <a:r>
              <a:rPr sz="3200" spc="-235" dirty="0"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 marL="12700" marR="5080" indent="915035">
              <a:lnSpc>
                <a:spcPct val="100200"/>
              </a:lnSpc>
              <a:spcBef>
                <a:spcPts val="735"/>
              </a:spcBef>
            </a:pPr>
            <a:r>
              <a:rPr sz="3200" spc="-220" dirty="0">
                <a:solidFill>
                  <a:srgbClr val="FF0000"/>
                </a:solidFill>
                <a:latin typeface="Arial"/>
                <a:cs typeface="Arial"/>
              </a:rPr>
              <a:t>Nước </a:t>
            </a:r>
            <a:r>
              <a:rPr sz="3200" spc="-100" dirty="0">
                <a:solidFill>
                  <a:srgbClr val="FF0000"/>
                </a:solidFill>
                <a:latin typeface="Arial"/>
                <a:cs typeface="Arial"/>
              </a:rPr>
              <a:t>là </a:t>
            </a:r>
            <a:r>
              <a:rPr sz="3200" spc="5" dirty="0">
                <a:solidFill>
                  <a:srgbClr val="FF0000"/>
                </a:solidFill>
                <a:latin typeface="Arial"/>
                <a:cs typeface="Arial"/>
              </a:rPr>
              <a:t>một </a:t>
            </a:r>
            <a:r>
              <a:rPr sz="3200" spc="-85" dirty="0">
                <a:solidFill>
                  <a:srgbClr val="FF0000"/>
                </a:solidFill>
                <a:latin typeface="Arial"/>
                <a:cs typeface="Arial"/>
              </a:rPr>
              <a:t>chất lỏng </a:t>
            </a:r>
            <a:r>
              <a:rPr sz="3200" spc="-50" dirty="0">
                <a:solidFill>
                  <a:srgbClr val="FF0000"/>
                </a:solidFill>
                <a:latin typeface="Arial"/>
                <a:cs typeface="Arial"/>
              </a:rPr>
              <a:t>trong </a:t>
            </a:r>
            <a:r>
              <a:rPr sz="3200" spc="-75" dirty="0">
                <a:solidFill>
                  <a:srgbClr val="FF0000"/>
                </a:solidFill>
                <a:latin typeface="Arial"/>
                <a:cs typeface="Arial"/>
              </a:rPr>
              <a:t>suốt, 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không  </a:t>
            </a:r>
            <a:r>
              <a:rPr sz="3200" spc="-120" dirty="0">
                <a:solidFill>
                  <a:srgbClr val="FF0000"/>
                </a:solidFill>
                <a:latin typeface="Arial"/>
                <a:cs typeface="Arial"/>
              </a:rPr>
              <a:t>màu, 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không </a:t>
            </a:r>
            <a:r>
              <a:rPr sz="3200" spc="-55" dirty="0">
                <a:solidFill>
                  <a:srgbClr val="FF0000"/>
                </a:solidFill>
                <a:latin typeface="Arial"/>
                <a:cs typeface="Arial"/>
              </a:rPr>
              <a:t>mùi, 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không </a:t>
            </a:r>
            <a:r>
              <a:rPr sz="3200" spc="-75" dirty="0">
                <a:solidFill>
                  <a:srgbClr val="FF0000"/>
                </a:solidFill>
                <a:latin typeface="Arial"/>
                <a:cs typeface="Arial"/>
              </a:rPr>
              <a:t>vị, 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không </a:t>
            </a:r>
            <a:r>
              <a:rPr sz="3200" spc="-165" dirty="0">
                <a:solidFill>
                  <a:srgbClr val="FF0000"/>
                </a:solidFill>
                <a:latin typeface="Arial"/>
                <a:cs typeface="Arial"/>
              </a:rPr>
              <a:t>có </a:t>
            </a:r>
            <a:r>
              <a:rPr sz="3200" spc="-90" dirty="0">
                <a:solidFill>
                  <a:srgbClr val="FF0000"/>
                </a:solidFill>
                <a:latin typeface="Arial"/>
                <a:cs typeface="Arial"/>
              </a:rPr>
              <a:t>hình </a:t>
            </a:r>
            <a:r>
              <a:rPr sz="3200" spc="-150" dirty="0">
                <a:solidFill>
                  <a:srgbClr val="FF0000"/>
                </a:solidFill>
                <a:latin typeface="Arial"/>
                <a:cs typeface="Arial"/>
              </a:rPr>
              <a:t>dạng  </a:t>
            </a:r>
            <a:r>
              <a:rPr sz="3200" spc="-35" dirty="0">
                <a:solidFill>
                  <a:srgbClr val="FF0000"/>
                </a:solidFill>
                <a:latin typeface="Arial"/>
                <a:cs typeface="Arial"/>
              </a:rPr>
              <a:t>nhất</a:t>
            </a:r>
            <a:r>
              <a:rPr sz="3200" spc="-3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FF0000"/>
                </a:solidFill>
                <a:latin typeface="Arial"/>
                <a:cs typeface="Arial"/>
              </a:rPr>
              <a:t>định.</a:t>
            </a:r>
            <a:r>
              <a:rPr sz="3200" spc="-2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20" dirty="0">
                <a:solidFill>
                  <a:srgbClr val="FF0000"/>
                </a:solidFill>
                <a:latin typeface="Arial"/>
                <a:cs typeface="Arial"/>
              </a:rPr>
              <a:t>Nước</a:t>
            </a:r>
            <a:r>
              <a:rPr sz="3200" spc="-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FF0000"/>
                </a:solidFill>
                <a:latin typeface="Arial"/>
                <a:cs typeface="Arial"/>
              </a:rPr>
              <a:t>chảy</a:t>
            </a:r>
            <a:r>
              <a:rPr sz="3200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Arial"/>
                <a:cs typeface="Arial"/>
              </a:rPr>
              <a:t>từ</a:t>
            </a:r>
            <a:r>
              <a:rPr sz="3200" spc="-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FF0000"/>
                </a:solidFill>
                <a:latin typeface="Arial"/>
                <a:cs typeface="Arial"/>
              </a:rPr>
              <a:t>trên</a:t>
            </a:r>
            <a:r>
              <a:rPr sz="32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FF0000"/>
                </a:solidFill>
                <a:latin typeface="Arial"/>
                <a:cs typeface="Arial"/>
              </a:rPr>
              <a:t>cao </a:t>
            </a:r>
            <a:r>
              <a:rPr sz="3200" spc="-125" dirty="0">
                <a:solidFill>
                  <a:srgbClr val="FF0000"/>
                </a:solidFill>
                <a:latin typeface="Arial"/>
                <a:cs typeface="Arial"/>
              </a:rPr>
              <a:t>xuống</a:t>
            </a:r>
            <a:r>
              <a:rPr sz="3200" spc="-3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FF0000"/>
                </a:solidFill>
                <a:latin typeface="Arial"/>
                <a:cs typeface="Arial"/>
              </a:rPr>
              <a:t>thấp</a:t>
            </a:r>
            <a:r>
              <a:rPr sz="3200" spc="-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95" dirty="0">
                <a:solidFill>
                  <a:srgbClr val="FF0000"/>
                </a:solidFill>
                <a:latin typeface="Arial"/>
                <a:cs typeface="Arial"/>
              </a:rPr>
              <a:t>và  </a:t>
            </a:r>
            <a:r>
              <a:rPr sz="3200" spc="-90" dirty="0">
                <a:solidFill>
                  <a:srgbClr val="FF0000"/>
                </a:solidFill>
                <a:latin typeface="Arial"/>
                <a:cs typeface="Arial"/>
              </a:rPr>
              <a:t>lan </a:t>
            </a:r>
            <a:r>
              <a:rPr sz="3200" spc="-130" dirty="0">
                <a:solidFill>
                  <a:srgbClr val="FF0000"/>
                </a:solidFill>
                <a:latin typeface="Arial"/>
                <a:cs typeface="Arial"/>
              </a:rPr>
              <a:t>ra </a:t>
            </a:r>
            <a:r>
              <a:rPr sz="3200" spc="-114" dirty="0">
                <a:solidFill>
                  <a:srgbClr val="FF0000"/>
                </a:solidFill>
                <a:latin typeface="Arial"/>
                <a:cs typeface="Arial"/>
              </a:rPr>
              <a:t>khắp </a:t>
            </a:r>
            <a:r>
              <a:rPr sz="3200" spc="-50" dirty="0">
                <a:solidFill>
                  <a:srgbClr val="FF0000"/>
                </a:solidFill>
                <a:latin typeface="Arial"/>
                <a:cs typeface="Arial"/>
              </a:rPr>
              <a:t>mọi 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phía, </a:t>
            </a:r>
            <a:r>
              <a:rPr sz="3200" spc="-50" dirty="0">
                <a:solidFill>
                  <a:srgbClr val="FF0000"/>
                </a:solidFill>
                <a:latin typeface="Arial"/>
                <a:cs typeface="Arial"/>
              </a:rPr>
              <a:t>thấm </a:t>
            </a:r>
            <a:r>
              <a:rPr sz="3200" spc="-125" dirty="0">
                <a:solidFill>
                  <a:srgbClr val="FF0000"/>
                </a:solidFill>
                <a:latin typeface="Arial"/>
                <a:cs typeface="Arial"/>
              </a:rPr>
              <a:t>qua </a:t>
            </a:r>
            <a:r>
              <a:rPr sz="3200" spc="5" dirty="0">
                <a:solidFill>
                  <a:srgbClr val="FF0000"/>
                </a:solidFill>
                <a:latin typeface="Arial"/>
                <a:cs typeface="Arial"/>
              </a:rPr>
              <a:t>một </a:t>
            </a:r>
            <a:r>
              <a:rPr sz="3200" spc="-204" dirty="0">
                <a:solidFill>
                  <a:srgbClr val="FF0000"/>
                </a:solidFill>
                <a:latin typeface="Arial"/>
                <a:cs typeface="Arial"/>
              </a:rPr>
              <a:t>số </a:t>
            </a:r>
            <a:r>
              <a:rPr sz="3200" spc="-90" dirty="0">
                <a:solidFill>
                  <a:srgbClr val="FF0000"/>
                </a:solidFill>
                <a:latin typeface="Arial"/>
                <a:cs typeface="Arial"/>
              </a:rPr>
              <a:t>vật </a:t>
            </a:r>
            <a:r>
              <a:rPr sz="3200" spc="-300" dirty="0">
                <a:solidFill>
                  <a:srgbClr val="FF0000"/>
                </a:solidFill>
                <a:latin typeface="Arial"/>
                <a:cs typeface="Arial"/>
              </a:rPr>
              <a:t>và  </a:t>
            </a:r>
            <a:r>
              <a:rPr sz="3200" spc="-120" dirty="0">
                <a:solidFill>
                  <a:srgbClr val="FF0000"/>
                </a:solidFill>
                <a:latin typeface="Arial"/>
                <a:cs typeface="Arial"/>
              </a:rPr>
              <a:t>hòa </a:t>
            </a:r>
            <a:r>
              <a:rPr sz="3200" spc="-70" dirty="0">
                <a:solidFill>
                  <a:srgbClr val="FF0000"/>
                </a:solidFill>
                <a:latin typeface="Arial"/>
                <a:cs typeface="Arial"/>
              </a:rPr>
              <a:t>tan </a:t>
            </a:r>
            <a:r>
              <a:rPr sz="3200" spc="-160" dirty="0">
                <a:solidFill>
                  <a:srgbClr val="FF0000"/>
                </a:solidFill>
                <a:latin typeface="Arial"/>
                <a:cs typeface="Arial"/>
              </a:rPr>
              <a:t>được </a:t>
            </a:r>
            <a:r>
              <a:rPr sz="3200" spc="5" dirty="0">
                <a:solidFill>
                  <a:srgbClr val="FF0000"/>
                </a:solidFill>
                <a:latin typeface="Arial"/>
                <a:cs typeface="Arial"/>
              </a:rPr>
              <a:t>một</a:t>
            </a:r>
            <a:r>
              <a:rPr sz="3200" spc="-4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04" dirty="0">
                <a:solidFill>
                  <a:srgbClr val="FF0000"/>
                </a:solidFill>
                <a:latin typeface="Arial"/>
                <a:cs typeface="Arial"/>
              </a:rPr>
              <a:t>số </a:t>
            </a:r>
            <a:r>
              <a:rPr sz="3200" spc="-85" dirty="0">
                <a:solidFill>
                  <a:srgbClr val="FF0000"/>
                </a:solidFill>
                <a:latin typeface="Arial"/>
                <a:cs typeface="Arial"/>
              </a:rPr>
              <a:t>chất.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DSC02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2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143000" y="457200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CHẤT VÀ NĂNG LƯỢNG </a:t>
            </a:r>
          </a:p>
        </p:txBody>
      </p:sp>
    </p:spTree>
    <p:extLst>
      <p:ext uri="{BB962C8B-B14F-4D97-AF65-F5344CB8AC3E}">
        <p14:creationId xmlns:p14="http://schemas.microsoft.com/office/powerpoint/2010/main" val="98914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133600"/>
            <a:ext cx="8229600" cy="1466850"/>
          </a:xfrm>
          <a:custGeom>
            <a:avLst/>
            <a:gdLst/>
            <a:ahLst/>
            <a:cxnLst/>
            <a:rect l="l" t="t" r="r" b="b"/>
            <a:pathLst>
              <a:path w="8229600" h="1466850">
                <a:moveTo>
                  <a:pt x="0" y="1466850"/>
                </a:moveTo>
                <a:lnTo>
                  <a:pt x="8229600" y="1466850"/>
                </a:lnTo>
                <a:lnTo>
                  <a:pt x="8229600" y="0"/>
                </a:lnTo>
                <a:lnTo>
                  <a:pt x="0" y="0"/>
                </a:lnTo>
                <a:lnTo>
                  <a:pt x="0" y="1466850"/>
                </a:lnTo>
                <a:close/>
              </a:path>
            </a:pathLst>
          </a:custGeom>
          <a:solidFill>
            <a:srgbClr val="FDF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209" y="2482532"/>
            <a:ext cx="79241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0" spc="-260" dirty="0">
                <a:latin typeface="Arial"/>
                <a:cs typeface="Arial"/>
              </a:rPr>
              <a:t>Theo </a:t>
            </a:r>
            <a:r>
              <a:rPr sz="4400" b="0" spc="-335" dirty="0">
                <a:latin typeface="Arial"/>
                <a:cs typeface="Arial"/>
              </a:rPr>
              <a:t>các </a:t>
            </a:r>
            <a:r>
              <a:rPr sz="4400" b="0" spc="-180" dirty="0">
                <a:latin typeface="Arial"/>
                <a:cs typeface="Arial"/>
              </a:rPr>
              <a:t>em, </a:t>
            </a:r>
            <a:r>
              <a:rPr sz="4400" b="0" spc="-260" dirty="0">
                <a:latin typeface="Arial"/>
                <a:cs typeface="Arial"/>
              </a:rPr>
              <a:t>nước </a:t>
            </a:r>
            <a:r>
              <a:rPr sz="4400" b="0" spc="-220" dirty="0">
                <a:latin typeface="Arial"/>
                <a:cs typeface="Arial"/>
              </a:rPr>
              <a:t>có </a:t>
            </a:r>
            <a:r>
              <a:rPr sz="4400" b="0" spc="-40" dirty="0">
                <a:latin typeface="Arial"/>
                <a:cs typeface="Arial"/>
              </a:rPr>
              <a:t>tính </a:t>
            </a:r>
            <a:r>
              <a:rPr sz="4400" b="0" spc="-155" dirty="0">
                <a:latin typeface="Arial"/>
                <a:cs typeface="Arial"/>
              </a:rPr>
              <a:t>chất</a:t>
            </a:r>
            <a:r>
              <a:rPr sz="4400" b="0" spc="-590" dirty="0">
                <a:latin typeface="Arial"/>
                <a:cs typeface="Arial"/>
              </a:rPr>
              <a:t> </a:t>
            </a:r>
            <a:r>
              <a:rPr sz="4400" b="0" spc="-305" dirty="0">
                <a:latin typeface="Arial"/>
                <a:cs typeface="Arial"/>
              </a:rPr>
              <a:t>gì?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30"/>
              </a:spcBef>
            </a:pPr>
            <a:r>
              <a:rPr spc="-300" dirty="0"/>
              <a:t>Thí </a:t>
            </a:r>
            <a:r>
              <a:rPr spc="-290" dirty="0"/>
              <a:t>nghiệm</a:t>
            </a:r>
            <a:r>
              <a:rPr spc="100" dirty="0"/>
              <a:t> </a:t>
            </a:r>
            <a:r>
              <a:rPr spc="-105" dirty="0"/>
              <a:t>1</a:t>
            </a:r>
            <a:r>
              <a:rPr b="0" spc="-105" dirty="0">
                <a:latin typeface="Arial"/>
                <a:cs typeface="Arial"/>
              </a:rPr>
              <a:t>:</a:t>
            </a:r>
          </a:p>
          <a:p>
            <a:pPr marL="6985" algn="ctr">
              <a:lnSpc>
                <a:spcPct val="100000"/>
              </a:lnSpc>
              <a:spcBef>
                <a:spcPts val="65"/>
              </a:spcBef>
            </a:pPr>
            <a:r>
              <a:rPr b="0" spc="-229" dirty="0">
                <a:latin typeface="Arial"/>
                <a:cs typeface="Arial"/>
              </a:rPr>
              <a:t>Dụng </a:t>
            </a:r>
            <a:r>
              <a:rPr b="0" spc="-220" dirty="0">
                <a:latin typeface="Arial"/>
                <a:cs typeface="Arial"/>
              </a:rPr>
              <a:t>cụ </a:t>
            </a:r>
            <a:r>
              <a:rPr b="0" spc="-195" dirty="0">
                <a:latin typeface="Arial"/>
                <a:cs typeface="Arial"/>
              </a:rPr>
              <a:t>chuẩn </a:t>
            </a:r>
            <a:r>
              <a:rPr b="0" spc="-30" dirty="0">
                <a:latin typeface="Arial"/>
                <a:cs typeface="Arial"/>
              </a:rPr>
              <a:t>bị </a:t>
            </a:r>
            <a:r>
              <a:rPr b="0" spc="-180" dirty="0">
                <a:latin typeface="Arial"/>
                <a:cs typeface="Arial"/>
              </a:rPr>
              <a:t>gồm</a:t>
            </a:r>
          </a:p>
        </p:txBody>
      </p:sp>
      <p:sp>
        <p:nvSpPr>
          <p:cNvPr id="3" name="object 3"/>
          <p:cNvSpPr/>
          <p:nvPr/>
        </p:nvSpPr>
        <p:spPr>
          <a:xfrm>
            <a:off x="390525" y="2124075"/>
            <a:ext cx="2581275" cy="193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1800" y="2085975"/>
            <a:ext cx="2724150" cy="1990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00" y="2095500"/>
            <a:ext cx="2771775" cy="1962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10588" y="4456747"/>
            <a:ext cx="5378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ư</a:t>
            </a:r>
            <a:r>
              <a:rPr sz="1800" spc="20" dirty="0">
                <a:latin typeface="Times New Roman"/>
                <a:cs typeface="Times New Roman"/>
              </a:rPr>
              <a:t>ớ</a:t>
            </a:r>
            <a:r>
              <a:rPr sz="1800" dirty="0"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2425" y="4485703"/>
            <a:ext cx="366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ữa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94931" y="4485703"/>
            <a:ext cx="433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50" dirty="0">
                <a:latin typeface="Times New Roman"/>
                <a:cs typeface="Times New Roman"/>
              </a:rPr>
              <a:t>ì</a:t>
            </a:r>
            <a:r>
              <a:rPr sz="180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438400"/>
            <a:ext cx="8229600" cy="1295400"/>
          </a:xfrm>
          <a:custGeom>
            <a:avLst/>
            <a:gdLst/>
            <a:ahLst/>
            <a:cxnLst/>
            <a:rect l="l" t="t" r="r" b="b"/>
            <a:pathLst>
              <a:path w="8229600" h="1295400">
                <a:moveTo>
                  <a:pt x="0" y="1295400"/>
                </a:moveTo>
                <a:lnTo>
                  <a:pt x="8229600" y="1295400"/>
                </a:lnTo>
                <a:lnTo>
                  <a:pt x="82296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FDF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2446274"/>
            <a:ext cx="7255509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b="0" spc="-100" dirty="0">
                <a:latin typeface="Arial"/>
                <a:cs typeface="Arial"/>
              </a:rPr>
              <a:t>- </a:t>
            </a:r>
            <a:r>
              <a:rPr b="0" spc="-280" dirty="0">
                <a:latin typeface="Arial"/>
                <a:cs typeface="Arial"/>
              </a:rPr>
              <a:t>Nước </a:t>
            </a:r>
            <a:r>
              <a:rPr b="0" spc="-135" dirty="0">
                <a:latin typeface="Arial"/>
                <a:cs typeface="Arial"/>
              </a:rPr>
              <a:t>là </a:t>
            </a:r>
            <a:r>
              <a:rPr b="0" spc="-5" dirty="0">
                <a:latin typeface="Arial"/>
                <a:cs typeface="Arial"/>
              </a:rPr>
              <a:t>một </a:t>
            </a:r>
            <a:r>
              <a:rPr b="0" spc="-130" dirty="0">
                <a:latin typeface="Arial"/>
                <a:cs typeface="Arial"/>
              </a:rPr>
              <a:t>chất lỏng </a:t>
            </a:r>
            <a:r>
              <a:rPr b="0" spc="-65" dirty="0">
                <a:latin typeface="Arial"/>
                <a:cs typeface="Arial"/>
              </a:rPr>
              <a:t>trong</a:t>
            </a:r>
            <a:r>
              <a:rPr b="0" spc="-360" dirty="0">
                <a:latin typeface="Arial"/>
                <a:cs typeface="Arial"/>
              </a:rPr>
              <a:t> </a:t>
            </a:r>
            <a:r>
              <a:rPr b="0" spc="-90" dirty="0">
                <a:latin typeface="Arial"/>
                <a:cs typeface="Arial"/>
              </a:rPr>
              <a:t>suốt,  </a:t>
            </a:r>
            <a:r>
              <a:rPr b="0" spc="-160" dirty="0">
                <a:latin typeface="Arial"/>
                <a:cs typeface="Arial"/>
              </a:rPr>
              <a:t>không </a:t>
            </a:r>
            <a:r>
              <a:rPr b="0" spc="-170" dirty="0">
                <a:latin typeface="Arial"/>
                <a:cs typeface="Arial"/>
              </a:rPr>
              <a:t>màu, </a:t>
            </a:r>
            <a:r>
              <a:rPr b="0" spc="-160" dirty="0">
                <a:latin typeface="Arial"/>
                <a:cs typeface="Arial"/>
              </a:rPr>
              <a:t>không </a:t>
            </a:r>
            <a:r>
              <a:rPr b="0" spc="-85" dirty="0">
                <a:latin typeface="Arial"/>
                <a:cs typeface="Arial"/>
              </a:rPr>
              <a:t>mùi, </a:t>
            </a:r>
            <a:r>
              <a:rPr b="0" spc="-160" dirty="0">
                <a:latin typeface="Arial"/>
                <a:cs typeface="Arial"/>
              </a:rPr>
              <a:t>không</a:t>
            </a:r>
            <a:r>
              <a:rPr b="0" spc="-165" dirty="0">
                <a:latin typeface="Arial"/>
                <a:cs typeface="Arial"/>
              </a:rPr>
              <a:t> </a:t>
            </a:r>
            <a:r>
              <a:rPr b="0" spc="-75" dirty="0">
                <a:latin typeface="Arial"/>
                <a:cs typeface="Arial"/>
              </a:rPr>
              <a:t>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30"/>
              </a:spcBef>
            </a:pPr>
            <a:r>
              <a:rPr spc="-300" dirty="0"/>
              <a:t>Thí </a:t>
            </a:r>
            <a:r>
              <a:rPr spc="-290" dirty="0"/>
              <a:t>nghiệm</a:t>
            </a:r>
            <a:r>
              <a:rPr spc="100" dirty="0"/>
              <a:t> </a:t>
            </a:r>
            <a:r>
              <a:rPr spc="-105" dirty="0"/>
              <a:t>2</a:t>
            </a:r>
            <a:r>
              <a:rPr b="0" spc="-105" dirty="0">
                <a:latin typeface="Arial"/>
                <a:cs typeface="Arial"/>
              </a:rPr>
              <a:t>:</a:t>
            </a:r>
          </a:p>
          <a:p>
            <a:pPr marL="6350" algn="ctr">
              <a:lnSpc>
                <a:spcPct val="100000"/>
              </a:lnSpc>
              <a:spcBef>
                <a:spcPts val="65"/>
              </a:spcBef>
            </a:pPr>
            <a:r>
              <a:rPr b="0" spc="-229" dirty="0">
                <a:latin typeface="Arial"/>
                <a:cs typeface="Arial"/>
              </a:rPr>
              <a:t>Dụng </a:t>
            </a:r>
            <a:r>
              <a:rPr b="0" spc="-220" dirty="0">
                <a:latin typeface="Arial"/>
                <a:cs typeface="Arial"/>
              </a:rPr>
              <a:t>cụ </a:t>
            </a:r>
            <a:r>
              <a:rPr b="0" spc="-15" dirty="0">
                <a:latin typeface="Arial"/>
                <a:cs typeface="Arial"/>
              </a:rPr>
              <a:t>thí </a:t>
            </a:r>
            <a:r>
              <a:rPr b="0" spc="-145" dirty="0">
                <a:latin typeface="Arial"/>
                <a:cs typeface="Arial"/>
              </a:rPr>
              <a:t>nghiệm</a:t>
            </a:r>
            <a:r>
              <a:rPr b="0" spc="-225" dirty="0">
                <a:latin typeface="Arial"/>
                <a:cs typeface="Arial"/>
              </a:rPr>
              <a:t> </a:t>
            </a:r>
            <a:r>
              <a:rPr b="0" spc="-180" dirty="0">
                <a:latin typeface="Arial"/>
                <a:cs typeface="Arial"/>
              </a:rPr>
              <a:t>gồm</a:t>
            </a:r>
          </a:p>
        </p:txBody>
      </p:sp>
      <p:sp>
        <p:nvSpPr>
          <p:cNvPr id="4" name="object 4"/>
          <p:cNvSpPr/>
          <p:nvPr/>
        </p:nvSpPr>
        <p:spPr>
          <a:xfrm>
            <a:off x="5257800" y="3487453"/>
            <a:ext cx="1371600" cy="120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08745" y="2948388"/>
            <a:ext cx="167640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723"/>
            <a:ext cx="5071236" cy="185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2133600"/>
            <a:ext cx="7848600" cy="914400"/>
          </a:xfrm>
          <a:custGeom>
            <a:avLst/>
            <a:gdLst/>
            <a:ahLst/>
            <a:cxnLst/>
            <a:rect l="l" t="t" r="r" b="b"/>
            <a:pathLst>
              <a:path w="7848600" h="914400">
                <a:moveTo>
                  <a:pt x="0" y="914400"/>
                </a:moveTo>
                <a:lnTo>
                  <a:pt x="7848600" y="914400"/>
                </a:lnTo>
                <a:lnTo>
                  <a:pt x="78486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DF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0610" y="2141219"/>
            <a:ext cx="768032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-100" dirty="0">
                <a:latin typeface="Arial"/>
                <a:cs typeface="Arial"/>
              </a:rPr>
              <a:t>- </a:t>
            </a:r>
            <a:r>
              <a:rPr b="0" spc="-280" dirty="0">
                <a:latin typeface="Arial"/>
                <a:cs typeface="Arial"/>
              </a:rPr>
              <a:t>Nước </a:t>
            </a:r>
            <a:r>
              <a:rPr b="0" spc="-160" dirty="0">
                <a:latin typeface="Arial"/>
                <a:cs typeface="Arial"/>
              </a:rPr>
              <a:t>không </a:t>
            </a:r>
            <a:r>
              <a:rPr b="0" spc="-215" dirty="0">
                <a:latin typeface="Arial"/>
                <a:cs typeface="Arial"/>
              </a:rPr>
              <a:t>có </a:t>
            </a:r>
            <a:r>
              <a:rPr b="0" spc="-130" dirty="0">
                <a:latin typeface="Arial"/>
                <a:cs typeface="Arial"/>
              </a:rPr>
              <a:t>hình </a:t>
            </a:r>
            <a:r>
              <a:rPr b="0" spc="-215" dirty="0">
                <a:latin typeface="Arial"/>
                <a:cs typeface="Arial"/>
              </a:rPr>
              <a:t>dạng </a:t>
            </a:r>
            <a:r>
              <a:rPr b="0" spc="-75" dirty="0">
                <a:latin typeface="Arial"/>
                <a:cs typeface="Arial"/>
              </a:rPr>
              <a:t>nhất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55" dirty="0">
                <a:latin typeface="Arial"/>
                <a:cs typeface="Arial"/>
              </a:rPr>
              <a:t>định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30"/>
              </a:spcBef>
            </a:pPr>
            <a:r>
              <a:rPr spc="-300" dirty="0"/>
              <a:t>Thí </a:t>
            </a:r>
            <a:r>
              <a:rPr spc="-290" dirty="0"/>
              <a:t>nghiệm</a:t>
            </a:r>
            <a:r>
              <a:rPr spc="100" dirty="0"/>
              <a:t> </a:t>
            </a:r>
            <a:r>
              <a:rPr spc="-105" dirty="0"/>
              <a:t>3</a:t>
            </a:r>
            <a:r>
              <a:rPr b="0" spc="-105" dirty="0">
                <a:latin typeface="Arial"/>
                <a:cs typeface="Arial"/>
              </a:rPr>
              <a:t>:</a:t>
            </a:r>
          </a:p>
          <a:p>
            <a:pPr marL="5080" algn="ctr">
              <a:lnSpc>
                <a:spcPct val="100000"/>
              </a:lnSpc>
              <a:spcBef>
                <a:spcPts val="65"/>
              </a:spcBef>
            </a:pPr>
            <a:r>
              <a:rPr b="0" spc="-229" dirty="0">
                <a:latin typeface="Arial"/>
                <a:cs typeface="Arial"/>
              </a:rPr>
              <a:t>Dụng </a:t>
            </a:r>
            <a:r>
              <a:rPr b="0" spc="-220" dirty="0">
                <a:latin typeface="Arial"/>
                <a:cs typeface="Arial"/>
              </a:rPr>
              <a:t>cụ </a:t>
            </a:r>
            <a:r>
              <a:rPr b="0" spc="-15" dirty="0">
                <a:latin typeface="Arial"/>
                <a:cs typeface="Arial"/>
              </a:rPr>
              <a:t>thí </a:t>
            </a:r>
            <a:r>
              <a:rPr b="0" spc="-150" dirty="0">
                <a:latin typeface="Arial"/>
                <a:cs typeface="Arial"/>
              </a:rPr>
              <a:t>nghiệm</a:t>
            </a:r>
            <a:r>
              <a:rPr b="0" spc="-210" dirty="0">
                <a:latin typeface="Arial"/>
                <a:cs typeface="Arial"/>
              </a:rPr>
              <a:t> </a:t>
            </a:r>
            <a:r>
              <a:rPr b="0" spc="-150" dirty="0">
                <a:latin typeface="Arial"/>
                <a:cs typeface="Arial"/>
              </a:rPr>
              <a:t>gồm: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9914" y="1517649"/>
            <a:ext cx="3371850" cy="4143442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5" dirty="0">
                <a:latin typeface="Arial"/>
                <a:cs typeface="Arial"/>
              </a:rPr>
              <a:t>1 </a:t>
            </a:r>
            <a:r>
              <a:rPr sz="3200" spc="-125" dirty="0">
                <a:latin typeface="Arial"/>
                <a:cs typeface="Arial"/>
              </a:rPr>
              <a:t>chai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nước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5" dirty="0">
                <a:latin typeface="Arial"/>
                <a:cs typeface="Arial"/>
              </a:rPr>
              <a:t>1 </a:t>
            </a:r>
            <a:r>
              <a:rPr sz="3200" spc="-180" dirty="0">
                <a:latin typeface="Arial"/>
                <a:cs typeface="Arial"/>
              </a:rPr>
              <a:t>cốc </a:t>
            </a:r>
            <a:r>
              <a:rPr sz="3200" spc="-185" dirty="0">
                <a:latin typeface="Arial"/>
                <a:cs typeface="Arial"/>
              </a:rPr>
              <a:t>chứa</a:t>
            </a:r>
            <a:r>
              <a:rPr sz="3200" spc="-434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đường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5" dirty="0">
                <a:latin typeface="Arial"/>
                <a:cs typeface="Arial"/>
              </a:rPr>
              <a:t>1 </a:t>
            </a:r>
            <a:r>
              <a:rPr sz="3200" spc="-180" dirty="0">
                <a:latin typeface="Arial"/>
                <a:cs typeface="Arial"/>
              </a:rPr>
              <a:t>cốc </a:t>
            </a:r>
            <a:r>
              <a:rPr sz="3200" spc="-185" dirty="0">
                <a:latin typeface="Arial"/>
                <a:cs typeface="Arial"/>
              </a:rPr>
              <a:t>chứa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muối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5" dirty="0">
                <a:latin typeface="Arial"/>
                <a:cs typeface="Arial"/>
              </a:rPr>
              <a:t>1 </a:t>
            </a:r>
            <a:r>
              <a:rPr sz="3200" spc="-180" dirty="0">
                <a:latin typeface="Arial"/>
                <a:cs typeface="Arial"/>
              </a:rPr>
              <a:t>cốc </a:t>
            </a:r>
            <a:r>
              <a:rPr sz="3200" spc="-185" dirty="0">
                <a:latin typeface="Arial"/>
                <a:cs typeface="Arial"/>
              </a:rPr>
              <a:t>chứa</a:t>
            </a:r>
            <a:r>
              <a:rPr sz="3200" spc="-38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cát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5" dirty="0">
                <a:latin typeface="Arial"/>
                <a:cs typeface="Arial"/>
              </a:rPr>
              <a:t>1 </a:t>
            </a:r>
            <a:r>
              <a:rPr sz="3200" spc="-180" dirty="0">
                <a:latin typeface="Arial"/>
                <a:cs typeface="Arial"/>
              </a:rPr>
              <a:t>cốc </a:t>
            </a:r>
            <a:r>
              <a:rPr sz="3200" spc="-185" dirty="0">
                <a:latin typeface="Arial"/>
                <a:cs typeface="Arial"/>
              </a:rPr>
              <a:t>chứa </a:t>
            </a:r>
            <a:r>
              <a:rPr sz="3200" spc="-120" dirty="0" err="1">
                <a:latin typeface="Arial"/>
                <a:cs typeface="Arial"/>
              </a:rPr>
              <a:t>dầu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135" dirty="0" err="1" smtClean="0">
                <a:latin typeface="Arial"/>
                <a:cs typeface="Arial"/>
              </a:rPr>
              <a:t>ăn</a:t>
            </a:r>
            <a:endParaRPr lang="en-US" sz="3200" spc="-135" dirty="0" smtClean="0">
              <a:latin typeface="Arial"/>
              <a:cs typeface="Arial"/>
            </a:endParaRPr>
          </a:p>
          <a:p>
            <a:pPr marL="355600" indent="-342900">
              <a:spcBef>
                <a:spcPts val="81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lang="en-US" sz="3200" spc="-145" dirty="0">
                <a:latin typeface="Arial"/>
                <a:cs typeface="Arial"/>
              </a:rPr>
              <a:t>1 </a:t>
            </a:r>
            <a:r>
              <a:rPr lang="en-US" sz="3200" spc="-180" dirty="0" err="1" smtClean="0">
                <a:latin typeface="Arial"/>
                <a:cs typeface="Arial"/>
              </a:rPr>
              <a:t>Cái</a:t>
            </a:r>
            <a:r>
              <a:rPr lang="en-US" sz="3200" spc="-180" dirty="0" smtClean="0">
                <a:latin typeface="Arial"/>
                <a:cs typeface="Arial"/>
              </a:rPr>
              <a:t> </a:t>
            </a:r>
            <a:r>
              <a:rPr lang="en-US" sz="3200" spc="-180" dirty="0" err="1" smtClean="0">
                <a:latin typeface="Arial"/>
                <a:cs typeface="Arial"/>
              </a:rPr>
              <a:t>thìa</a:t>
            </a:r>
            <a:endParaRPr lang="en-US"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har char="•"/>
              <a:tabLst>
                <a:tab pos="355600" algn="l"/>
                <a:tab pos="356235" algn="l"/>
              </a:tabLst>
            </a:pP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2133600"/>
            <a:ext cx="6019800" cy="1066800"/>
          </a:xfrm>
          <a:custGeom>
            <a:avLst/>
            <a:gdLst/>
            <a:ahLst/>
            <a:cxnLst/>
            <a:rect l="l" t="t" r="r" b="b"/>
            <a:pathLst>
              <a:path w="6019800" h="1066800">
                <a:moveTo>
                  <a:pt x="0" y="1066800"/>
                </a:moveTo>
                <a:lnTo>
                  <a:pt x="6019800" y="1066800"/>
                </a:lnTo>
                <a:lnTo>
                  <a:pt x="60198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DF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0845" y="2141219"/>
            <a:ext cx="565785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-100" dirty="0">
                <a:latin typeface="Arial"/>
                <a:cs typeface="Arial"/>
              </a:rPr>
              <a:t>- </a:t>
            </a:r>
            <a:r>
              <a:rPr b="0" spc="-280" dirty="0">
                <a:latin typeface="Arial"/>
                <a:cs typeface="Arial"/>
              </a:rPr>
              <a:t>Nước </a:t>
            </a:r>
            <a:r>
              <a:rPr b="0" spc="-165" dirty="0">
                <a:latin typeface="Arial"/>
                <a:cs typeface="Arial"/>
              </a:rPr>
              <a:t>hòa </a:t>
            </a:r>
            <a:r>
              <a:rPr b="0" spc="-85" dirty="0">
                <a:latin typeface="Arial"/>
                <a:cs typeface="Arial"/>
              </a:rPr>
              <a:t>tan </a:t>
            </a:r>
            <a:r>
              <a:rPr b="0" spc="-5" dirty="0">
                <a:latin typeface="Arial"/>
                <a:cs typeface="Arial"/>
              </a:rPr>
              <a:t>một </a:t>
            </a:r>
            <a:r>
              <a:rPr b="0" spc="-250" dirty="0">
                <a:latin typeface="Arial"/>
                <a:cs typeface="Arial"/>
              </a:rPr>
              <a:t>số</a:t>
            </a:r>
            <a:r>
              <a:rPr b="0" spc="-425" dirty="0">
                <a:latin typeface="Arial"/>
                <a:cs typeface="Arial"/>
              </a:rPr>
              <a:t> </a:t>
            </a:r>
            <a:r>
              <a:rPr b="0" spc="-130" dirty="0">
                <a:latin typeface="Arial"/>
                <a:cs typeface="Arial"/>
              </a:rPr>
              <a:t>chất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189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 TRƯỜNG TIỂU HỌC MỸ HUỀ </vt:lpstr>
      <vt:lpstr>PowerPoint Presentation</vt:lpstr>
      <vt:lpstr>Theo các em, nước có tính chất gì?</vt:lpstr>
      <vt:lpstr>Thí nghiệm 1: Dụng cụ chuẩn bị gồm</vt:lpstr>
      <vt:lpstr>- Nước là một chất lỏng trong suốt,  không màu, không mùi, không vị</vt:lpstr>
      <vt:lpstr>Thí nghiệm 2: Dụng cụ thí nghiệm gồm</vt:lpstr>
      <vt:lpstr>- Nước không có hình dạng nhất định</vt:lpstr>
      <vt:lpstr>Thí nghiệm 3: Dụng cụ thí nghiệm gồm:</vt:lpstr>
      <vt:lpstr>- Nước hòa tan một số chất</vt:lpstr>
      <vt:lpstr>Thí nghiệm 4: Dụng cụ thí nghiệm gồm</vt:lpstr>
      <vt:lpstr>- Nước thấm qua một số vật</vt:lpstr>
      <vt:lpstr>PowerPoint Presentation</vt:lpstr>
      <vt:lpstr>- Nước chảy từ cao xuống thấp và lan  ra mọi phía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 các em, nước có tính chất gì?</dc:title>
  <dc:creator>SMYOU</dc:creator>
  <cp:lastModifiedBy>Windows User</cp:lastModifiedBy>
  <cp:revision>14</cp:revision>
  <dcterms:created xsi:type="dcterms:W3CDTF">2019-10-15T14:06:43Z</dcterms:created>
  <dcterms:modified xsi:type="dcterms:W3CDTF">2019-10-17T03:21:42Z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2019-10-13T00:00:00Z</vt:filetime>
  </property>
  <property fmtid="{D5CDD505-2E9C-101B-9397-08002B2CF9AE}" pid="3" name="LastSaved">
    <vt:filetime>2019-10-15T00:00:00Z</vt:filetime>
  </property>
</Properties>
</file>